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79" r:id="rId2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gel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68" autoAdjust="0"/>
    <p:restoredTop sz="86380" autoAdjust="0"/>
  </p:normalViewPr>
  <p:slideViewPr>
    <p:cSldViewPr>
      <p:cViewPr varScale="1">
        <p:scale>
          <a:sx n="86" d="100"/>
          <a:sy n="86" d="100"/>
        </p:scale>
        <p:origin x="-72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7B5F6-4446-4380-94C7-7F40EDC76203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CD034-C981-4CFB-89EE-5C6A61EA56D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7571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09310-07CA-40A4-95FD-A7A2DB75D221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E38CA-5A6D-40CE-982A-B34369CB142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9697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38CA-5A6D-40CE-982A-B34369CB1425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13/04/2016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gel\Dropbox\Matem&#225;ticas\Charla%20&#193;vila\1.power%20point%20charla\4.%20Mozart%20-%20D&#250;o%20del%20espejo.mp4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gel\Dropbox\Matem&#225;ticas\Charla%20&#193;vila\1.power%20point%20charla\5.%20Canon%20(Pachelbel)%20-%20trimmed.mp4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gel\Dropbox\Matem&#225;ticas\Charla%20&#193;vila\1.power%20point%20charla\6.%20Beethoven%20Sonata%20N&#176;%2027%20%20%20Daniel%20Barenboim%20-%20trimmed.mp4" TargetMode="Externa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projects/13273670/" TargetMode="Externa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ngel\Dropbox\Matem&#225;ticas\Charla%20&#193;vila\1.power%20point%20charla\7.%20Mozart%20Juego%20de%20dados%203%20valses,%20-%20trimmed.mp4" TargetMode="Externa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ngel\Dropbox\Matem&#225;ticas\Charla%20&#193;vila\1.power%20point%20charla\8.%20Alban%20Berg%20song-%20Schliesse%20mir%20die%20Augen%20beide,%201926%20version%20-%20trimmed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ngel\Dropbox\Matem&#225;ticas\Charla%20&#193;vila\1.power%20point%20charla\1.%20homotecia-midi.MID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video" Target="file:///F:\m&#250;sica\Charla%20&#193;vila\1.power%20point%20charla\1.%20Bach's%20Crab%20Canon%20-%20trimmed.mp4" TargetMode="External"/><Relationship Id="rId1" Type="http://schemas.openxmlformats.org/officeDocument/2006/relationships/video" Target="file:///C:\Users\Angel\Dropbox\Matem&#225;ticas\Charla%20&#193;vila\1.power%20point%20charla\2.%20Joseph%20Haydn%20-%20Symphony%20No.%2047%20pal&#237;ndromo%20Menuet%20-%20trimmed%20-%20trimmed.mp4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&#250;sica\Charla%20&#193;vila\1.power%20point%20charla\3.%20The%20way%20of%20the%20world%20-%20Ignaz%20Moscheles.mp4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800" b="1" dirty="0" smtClean="0">
                <a:solidFill>
                  <a:schemeClr val="accent1">
                    <a:lumMod val="75000"/>
                  </a:schemeClr>
                </a:solidFill>
              </a:rPr>
              <a:t>MATEMÁTICAS EN LAS PARTITURAS MUSICALES</a:t>
            </a:r>
            <a:endParaRPr lang="es-ES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499714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1400" dirty="0" smtClean="0"/>
          </a:p>
          <a:p>
            <a:pPr>
              <a:buNone/>
            </a:pPr>
            <a:endParaRPr lang="es-ES" sz="4300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sz="6400" dirty="0" smtClean="0"/>
          </a:p>
          <a:p>
            <a:pPr>
              <a:buNone/>
            </a:pPr>
            <a:r>
              <a:rPr lang="es-ES" sz="6400" dirty="0" smtClean="0"/>
              <a:t>							</a:t>
            </a:r>
            <a:r>
              <a:rPr lang="es-ES" sz="6400" b="1" dirty="0" smtClean="0"/>
              <a:t>Ángel Pastor Martín</a:t>
            </a:r>
            <a:r>
              <a:rPr lang="es-ES" sz="6400" dirty="0" smtClean="0"/>
              <a:t>		</a:t>
            </a:r>
            <a:r>
              <a:rPr lang="es-ES" dirty="0" smtClean="0"/>
              <a:t>			</a:t>
            </a:r>
            <a:endParaRPr lang="es-ES" dirty="0"/>
          </a:p>
        </p:txBody>
      </p:sp>
      <p:pic>
        <p:nvPicPr>
          <p:cNvPr id="4" name="3 Imagen" descr="alucinacionmusica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264" y="2420888"/>
            <a:ext cx="5400040" cy="310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Giro de 180º</a:t>
            </a:r>
            <a:endParaRPr lang="es-E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W. A. Mozart.</a:t>
            </a:r>
          </a:p>
          <a:p>
            <a:pPr>
              <a:buNone/>
            </a:pP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4" name="3 Imagen" descr="El dueto del espejo atribuido a Mozart"/>
          <p:cNvPicPr/>
          <p:nvPr/>
        </p:nvPicPr>
        <p:blipFill>
          <a:blip r:embed="rId3" cstate="print"/>
          <a:srcRect t="3403" b="4188"/>
          <a:stretch>
            <a:fillRect/>
          </a:stretch>
        </p:blipFill>
        <p:spPr bwMode="auto">
          <a:xfrm>
            <a:off x="470645" y="0"/>
            <a:ext cx="53975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Imag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0"/>
            <a:ext cx="55446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4. Mozart - Dúo del espej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476672"/>
            <a:ext cx="7968886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Traslación. 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Estructura de canon.</a:t>
            </a:r>
          </a:p>
          <a:p>
            <a:pPr>
              <a:buNone/>
            </a:pPr>
            <a:r>
              <a:rPr lang="es-ES" dirty="0" smtClean="0"/>
              <a:t>		Johann </a:t>
            </a:r>
            <a:r>
              <a:rPr lang="es-ES" dirty="0" err="1" smtClean="0"/>
              <a:t>Pachelbel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dirty="0"/>
          </a:p>
        </p:txBody>
      </p:sp>
      <p:pic>
        <p:nvPicPr>
          <p:cNvPr id="4" name="3 Imagen" descr="https://blanconajera.files.wordpress.com/2010/03/canon.jpg"/>
          <p:cNvPicPr/>
          <p:nvPr/>
        </p:nvPicPr>
        <p:blipFill>
          <a:blip r:embed="rId3" cstate="print"/>
          <a:srcRect l="12353" r="12824" b="70519"/>
          <a:stretch>
            <a:fillRect/>
          </a:stretch>
        </p:blipFill>
        <p:spPr bwMode="auto">
          <a:xfrm>
            <a:off x="1" y="4293097"/>
            <a:ext cx="4426939" cy="244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https://blanconajera.files.wordpress.com/2010/03/canon.jpg"/>
          <p:cNvPicPr/>
          <p:nvPr/>
        </p:nvPicPr>
        <p:blipFill>
          <a:blip r:embed="rId3" cstate="print"/>
          <a:srcRect l="8235" t="33285" r="12824" b="41990"/>
          <a:stretch>
            <a:fillRect/>
          </a:stretch>
        </p:blipFill>
        <p:spPr bwMode="auto">
          <a:xfrm>
            <a:off x="4427986" y="4764478"/>
            <a:ext cx="4670583" cy="204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Conector recto de flecha"/>
          <p:cNvCxnSpPr/>
          <p:nvPr/>
        </p:nvCxnSpPr>
        <p:spPr>
          <a:xfrm>
            <a:off x="1691680" y="5301249"/>
            <a:ext cx="1368152" cy="28799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3059832" y="5805264"/>
            <a:ext cx="1368152" cy="216024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5. Canon (Pachelbel) - trimme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764704"/>
            <a:ext cx="7920880" cy="59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              Homotecia.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L. van Beethoven.</a:t>
            </a:r>
          </a:p>
          <a:p>
            <a:pPr lvl="1"/>
            <a:r>
              <a:rPr lang="es-ES" dirty="0" smtClean="0"/>
              <a:t>Sonata nº 27 para piano.</a:t>
            </a:r>
          </a:p>
          <a:p>
            <a:pPr lvl="1"/>
            <a:endParaRPr lang="es-ES" dirty="0"/>
          </a:p>
        </p:txBody>
      </p:sp>
      <p:pic>
        <p:nvPicPr>
          <p:cNvPr id="4" name="3 Imagen"/>
          <p:cNvPicPr/>
          <p:nvPr/>
        </p:nvPicPr>
        <p:blipFill>
          <a:blip r:embed="rId3" cstate="print"/>
          <a:srcRect l="41059" t="31767" r="12824" b="33083"/>
          <a:stretch>
            <a:fillRect/>
          </a:stretch>
        </p:blipFill>
        <p:spPr bwMode="auto">
          <a:xfrm>
            <a:off x="357158" y="2714620"/>
            <a:ext cx="6072231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6. Beethoven Sonata N° 27   Daniel Barenboim - trimme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6" y="188640"/>
            <a:ext cx="8568954" cy="6426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El azar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Juego de dados. W. A. Mozart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2" cstate="print"/>
          <a:srcRect l="11910" t="43595" r="70654" b="29438"/>
          <a:stretch>
            <a:fillRect/>
          </a:stretch>
        </p:blipFill>
        <p:spPr bwMode="auto">
          <a:xfrm>
            <a:off x="683568" y="71414"/>
            <a:ext cx="78581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3" cstate="print"/>
          <a:srcRect l="11907" t="46067" r="73020" b="29611"/>
          <a:stretch>
            <a:fillRect/>
          </a:stretch>
        </p:blipFill>
        <p:spPr bwMode="auto">
          <a:xfrm>
            <a:off x="642910" y="785794"/>
            <a:ext cx="81520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4" cstate="print"/>
          <a:srcRect l="11401" t="43371" r="71770" b="36629"/>
          <a:stretch>
            <a:fillRect/>
          </a:stretch>
        </p:blipFill>
        <p:spPr bwMode="auto">
          <a:xfrm>
            <a:off x="642910" y="1357298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/>
          <p:cNvPicPr/>
          <p:nvPr/>
        </p:nvPicPr>
        <p:blipFill>
          <a:blip r:embed="rId5" cstate="print"/>
          <a:srcRect l="9379" t="40899" r="73028" b="35056"/>
          <a:stretch>
            <a:fillRect/>
          </a:stretch>
        </p:blipFill>
        <p:spPr bwMode="auto">
          <a:xfrm>
            <a:off x="642910" y="1928802"/>
            <a:ext cx="7143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/>
          <p:cNvPicPr/>
          <p:nvPr/>
        </p:nvPicPr>
        <p:blipFill>
          <a:blip r:embed="rId6" cstate="print"/>
          <a:srcRect l="11528" t="41798" r="73669" b="36626"/>
          <a:stretch>
            <a:fillRect/>
          </a:stretch>
        </p:blipFill>
        <p:spPr bwMode="auto">
          <a:xfrm>
            <a:off x="642910" y="2500306"/>
            <a:ext cx="79854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/>
          <p:cNvPicPr/>
          <p:nvPr/>
        </p:nvPicPr>
        <p:blipFill>
          <a:blip r:embed="rId7" cstate="print"/>
          <a:srcRect l="12918" t="49213" r="67363" b="27641"/>
          <a:stretch>
            <a:fillRect/>
          </a:stretch>
        </p:blipFill>
        <p:spPr bwMode="auto">
          <a:xfrm>
            <a:off x="642910" y="3143248"/>
            <a:ext cx="71438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/>
          <p:cNvPicPr/>
          <p:nvPr/>
        </p:nvPicPr>
        <p:blipFill>
          <a:blip r:embed="rId8" cstate="print"/>
          <a:srcRect l="13053" t="49888" r="72358" b="26453"/>
          <a:stretch>
            <a:fillRect/>
          </a:stretch>
        </p:blipFill>
        <p:spPr bwMode="auto">
          <a:xfrm>
            <a:off x="642910" y="3643314"/>
            <a:ext cx="78616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/>
          <p:cNvPicPr/>
          <p:nvPr/>
        </p:nvPicPr>
        <p:blipFill>
          <a:blip r:embed="rId9" cstate="print"/>
          <a:srcRect l="13156" t="51910" r="71631" b="26272"/>
          <a:stretch>
            <a:fillRect/>
          </a:stretch>
        </p:blipFill>
        <p:spPr bwMode="auto">
          <a:xfrm>
            <a:off x="642910" y="4214818"/>
            <a:ext cx="82028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14 Imagen"/>
          <p:cNvPicPr/>
          <p:nvPr/>
        </p:nvPicPr>
        <p:blipFill>
          <a:blip r:embed="rId10" cstate="print"/>
          <a:srcRect l="13171" t="51461" r="71473" b="26741"/>
          <a:stretch>
            <a:fillRect/>
          </a:stretch>
        </p:blipFill>
        <p:spPr bwMode="auto">
          <a:xfrm>
            <a:off x="642910" y="4767347"/>
            <a:ext cx="827111" cy="66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15 Imagen"/>
          <p:cNvPicPr/>
          <p:nvPr/>
        </p:nvPicPr>
        <p:blipFill>
          <a:blip r:embed="rId11" cstate="print"/>
          <a:srcRect l="12539" t="46067" r="74793" b="33034"/>
          <a:stretch>
            <a:fillRect/>
          </a:stretch>
        </p:blipFill>
        <p:spPr bwMode="auto">
          <a:xfrm>
            <a:off x="642910" y="5509023"/>
            <a:ext cx="678095" cy="63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16 Imagen"/>
          <p:cNvPicPr/>
          <p:nvPr/>
        </p:nvPicPr>
        <p:blipFill>
          <a:blip r:embed="rId12" cstate="print"/>
          <a:srcRect l="12412" t="47865" r="75035" b="32360"/>
          <a:stretch>
            <a:fillRect/>
          </a:stretch>
        </p:blipFill>
        <p:spPr bwMode="auto">
          <a:xfrm>
            <a:off x="642910" y="6186084"/>
            <a:ext cx="676190" cy="60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17 Imagen"/>
          <p:cNvPicPr/>
          <p:nvPr/>
        </p:nvPicPr>
        <p:blipFill>
          <a:blip r:embed="rId13" cstate="print"/>
          <a:srcRect l="17091" t="20404" r="78963" b="15661"/>
          <a:stretch>
            <a:fillRect/>
          </a:stretch>
        </p:blipFill>
        <p:spPr bwMode="auto">
          <a:xfrm>
            <a:off x="0" y="142852"/>
            <a:ext cx="535109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18 Imagen"/>
          <p:cNvPicPr/>
          <p:nvPr/>
        </p:nvPicPr>
        <p:blipFill>
          <a:blip r:embed="rId2" cstate="print"/>
          <a:srcRect l="29325" t="43595" r="54894" b="29438"/>
          <a:stretch>
            <a:fillRect/>
          </a:stretch>
        </p:blipFill>
        <p:spPr bwMode="auto">
          <a:xfrm>
            <a:off x="3356984" y="142852"/>
            <a:ext cx="114300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19 Imagen"/>
          <p:cNvPicPr/>
          <p:nvPr/>
        </p:nvPicPr>
        <p:blipFill>
          <a:blip r:embed="rId3" cstate="print"/>
          <a:srcRect l="26693" t="46067" r="64169" b="29611"/>
          <a:stretch>
            <a:fillRect/>
          </a:stretch>
        </p:blipFill>
        <p:spPr bwMode="auto">
          <a:xfrm>
            <a:off x="3356984" y="714356"/>
            <a:ext cx="857256" cy="522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20 Imagen"/>
          <p:cNvPicPr/>
          <p:nvPr/>
        </p:nvPicPr>
        <p:blipFill>
          <a:blip r:embed="rId4" cstate="print"/>
          <a:srcRect l="28108" t="43371" r="59984" b="36629"/>
          <a:stretch>
            <a:fillRect/>
          </a:stretch>
        </p:blipFill>
        <p:spPr bwMode="auto">
          <a:xfrm>
            <a:off x="3356984" y="1285860"/>
            <a:ext cx="85725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21 Imagen"/>
          <p:cNvPicPr/>
          <p:nvPr/>
        </p:nvPicPr>
        <p:blipFill>
          <a:blip r:embed="rId5" cstate="print"/>
          <a:srcRect l="26957" t="40899" r="61764" b="35056"/>
          <a:stretch>
            <a:fillRect/>
          </a:stretch>
        </p:blipFill>
        <p:spPr bwMode="auto">
          <a:xfrm>
            <a:off x="3356984" y="1913027"/>
            <a:ext cx="606842" cy="51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22 Imagen"/>
          <p:cNvPicPr/>
          <p:nvPr/>
        </p:nvPicPr>
        <p:blipFill>
          <a:blip r:embed="rId6" cstate="print"/>
          <a:srcRect l="26331" t="41798" r="65207" b="36626"/>
          <a:stretch>
            <a:fillRect/>
          </a:stretch>
        </p:blipFill>
        <p:spPr bwMode="auto">
          <a:xfrm>
            <a:off x="3356984" y="2488155"/>
            <a:ext cx="785818" cy="512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23 Imagen"/>
          <p:cNvPicPr/>
          <p:nvPr/>
        </p:nvPicPr>
        <p:blipFill>
          <a:blip r:embed="rId14" cstate="print"/>
          <a:srcRect l="32160" t="49213" r="58946" b="27641"/>
          <a:stretch>
            <a:fillRect/>
          </a:stretch>
        </p:blipFill>
        <p:spPr bwMode="auto">
          <a:xfrm>
            <a:off x="3356984" y="3083330"/>
            <a:ext cx="479093" cy="55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24 Imagen"/>
          <p:cNvPicPr/>
          <p:nvPr/>
        </p:nvPicPr>
        <p:blipFill>
          <a:blip r:embed="rId8" cstate="print"/>
          <a:srcRect l="28066" t="49888" r="60504" b="26453"/>
          <a:stretch>
            <a:fillRect/>
          </a:stretch>
        </p:blipFill>
        <p:spPr bwMode="auto">
          <a:xfrm>
            <a:off x="3356984" y="3714752"/>
            <a:ext cx="61557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25 Imagen"/>
          <p:cNvPicPr/>
          <p:nvPr/>
        </p:nvPicPr>
        <p:blipFill>
          <a:blip r:embed="rId9" cstate="print"/>
          <a:srcRect l="28219" t="51910" r="61260" b="26272"/>
          <a:stretch>
            <a:fillRect/>
          </a:stretch>
        </p:blipFill>
        <p:spPr bwMode="auto">
          <a:xfrm>
            <a:off x="3356984" y="4286256"/>
            <a:ext cx="56145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26 Imagen"/>
          <p:cNvPicPr/>
          <p:nvPr/>
        </p:nvPicPr>
        <p:blipFill>
          <a:blip r:embed="rId10" cstate="print"/>
          <a:srcRect l="28404" t="51461" r="57727" b="26741"/>
          <a:stretch>
            <a:fillRect/>
          </a:stretch>
        </p:blipFill>
        <p:spPr bwMode="auto">
          <a:xfrm>
            <a:off x="3356984" y="4857760"/>
            <a:ext cx="745225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27 Imagen"/>
          <p:cNvPicPr/>
          <p:nvPr/>
        </p:nvPicPr>
        <p:blipFill>
          <a:blip r:embed="rId11" cstate="print"/>
          <a:srcRect l="24682" t="46067" r="59255" b="33034"/>
          <a:stretch>
            <a:fillRect/>
          </a:stretch>
        </p:blipFill>
        <p:spPr bwMode="auto">
          <a:xfrm>
            <a:off x="3356984" y="5572140"/>
            <a:ext cx="868055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28 Imagen"/>
          <p:cNvPicPr/>
          <p:nvPr/>
        </p:nvPicPr>
        <p:blipFill>
          <a:blip r:embed="rId12" cstate="print"/>
          <a:srcRect l="24554" t="47865" r="65834" b="32360"/>
          <a:stretch>
            <a:fillRect/>
          </a:stretch>
        </p:blipFill>
        <p:spPr bwMode="auto">
          <a:xfrm>
            <a:off x="3408451" y="6215082"/>
            <a:ext cx="520037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32 Imagen"/>
          <p:cNvPicPr/>
          <p:nvPr/>
        </p:nvPicPr>
        <p:blipFill>
          <a:blip r:embed="rId5" cstate="print"/>
          <a:srcRect l="38314" t="43270" r="50797" b="37759"/>
          <a:stretch>
            <a:fillRect/>
          </a:stretch>
        </p:blipFill>
        <p:spPr bwMode="auto">
          <a:xfrm>
            <a:off x="6012160" y="1916832"/>
            <a:ext cx="58446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33 Imagen"/>
          <p:cNvPicPr/>
          <p:nvPr/>
        </p:nvPicPr>
        <p:blipFill>
          <a:blip r:embed="rId6" cstate="print"/>
          <a:srcRect l="34161" t="41798" r="53209" b="36626"/>
          <a:stretch>
            <a:fillRect/>
          </a:stretch>
        </p:blipFill>
        <p:spPr bwMode="auto">
          <a:xfrm>
            <a:off x="5984678" y="2564904"/>
            <a:ext cx="67555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34 Imagen"/>
          <p:cNvPicPr/>
          <p:nvPr/>
        </p:nvPicPr>
        <p:blipFill>
          <a:blip r:embed="rId14" cstate="print"/>
          <a:srcRect l="41262" t="51301" r="48947" b="27641"/>
          <a:stretch>
            <a:fillRect/>
          </a:stretch>
        </p:blipFill>
        <p:spPr bwMode="auto">
          <a:xfrm>
            <a:off x="6012160" y="3140968"/>
            <a:ext cx="527334" cy="63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35 Imagen"/>
          <p:cNvPicPr/>
          <p:nvPr/>
        </p:nvPicPr>
        <p:blipFill>
          <a:blip r:embed="rId8" cstate="print"/>
          <a:srcRect l="38967" t="52266" r="48439" b="26453"/>
          <a:stretch>
            <a:fillRect/>
          </a:stretch>
        </p:blipFill>
        <p:spPr bwMode="auto">
          <a:xfrm>
            <a:off x="6012160" y="3861048"/>
            <a:ext cx="648072" cy="50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36 Imagen"/>
          <p:cNvPicPr/>
          <p:nvPr/>
        </p:nvPicPr>
        <p:blipFill>
          <a:blip r:embed="rId9" cstate="print"/>
          <a:srcRect l="38854" t="51910" r="50219" b="26272"/>
          <a:stretch>
            <a:fillRect/>
          </a:stretch>
        </p:blipFill>
        <p:spPr bwMode="auto">
          <a:xfrm>
            <a:off x="6012160" y="4437112"/>
            <a:ext cx="584465" cy="58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37 Imagen"/>
          <p:cNvPicPr/>
          <p:nvPr/>
        </p:nvPicPr>
        <p:blipFill>
          <a:blip r:embed="rId10" cstate="print"/>
          <a:srcRect l="41836" t="51461" r="46379" b="26741"/>
          <a:stretch>
            <a:fillRect/>
          </a:stretch>
        </p:blipFill>
        <p:spPr bwMode="auto">
          <a:xfrm>
            <a:off x="6012160" y="5071339"/>
            <a:ext cx="720080" cy="517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38 Imagen"/>
          <p:cNvPicPr/>
          <p:nvPr/>
        </p:nvPicPr>
        <p:blipFill>
          <a:blip r:embed="rId11" cstate="print"/>
          <a:srcRect l="40206" t="46067" r="46757" b="33034"/>
          <a:stretch>
            <a:fillRect/>
          </a:stretch>
        </p:blipFill>
        <p:spPr bwMode="auto">
          <a:xfrm>
            <a:off x="6012160" y="5661248"/>
            <a:ext cx="864096" cy="49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39 Imagen"/>
          <p:cNvPicPr/>
          <p:nvPr/>
        </p:nvPicPr>
        <p:blipFill>
          <a:blip r:embed="rId12" cstate="print"/>
          <a:srcRect l="33913" t="47865" r="57453" b="32360"/>
          <a:stretch>
            <a:fillRect/>
          </a:stretch>
        </p:blipFill>
        <p:spPr bwMode="auto">
          <a:xfrm>
            <a:off x="6084168" y="6212874"/>
            <a:ext cx="465446" cy="528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57 Imagen"/>
          <p:cNvPicPr/>
          <p:nvPr/>
        </p:nvPicPr>
        <p:blipFill>
          <a:blip r:embed="rId2" cstate="print"/>
          <a:srcRect l="45086" t="43595" r="40008" b="29438"/>
          <a:stretch>
            <a:fillRect/>
          </a:stretch>
        </p:blipFill>
        <p:spPr bwMode="auto">
          <a:xfrm>
            <a:off x="6012160" y="0"/>
            <a:ext cx="8640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58 Imagen"/>
          <p:cNvPicPr/>
          <p:nvPr/>
        </p:nvPicPr>
        <p:blipFill>
          <a:blip r:embed="rId3" cstate="print"/>
          <a:srcRect l="35705" t="46067" r="53421" b="29611"/>
          <a:stretch>
            <a:fillRect/>
          </a:stretch>
        </p:blipFill>
        <p:spPr bwMode="auto">
          <a:xfrm>
            <a:off x="6012160" y="692696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59 Imagen"/>
          <p:cNvPicPr/>
          <p:nvPr/>
        </p:nvPicPr>
        <p:blipFill>
          <a:blip r:embed="rId4" cstate="print"/>
          <a:srcRect l="39853" t="43371" r="48621" b="36629"/>
          <a:stretch>
            <a:fillRect/>
          </a:stretch>
        </p:blipFill>
        <p:spPr bwMode="auto">
          <a:xfrm>
            <a:off x="6012160" y="1340768"/>
            <a:ext cx="57606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60 Forma libre"/>
          <p:cNvSpPr/>
          <p:nvPr/>
        </p:nvSpPr>
        <p:spPr>
          <a:xfrm>
            <a:off x="535577" y="4140926"/>
            <a:ext cx="1164741" cy="718457"/>
          </a:xfrm>
          <a:custGeom>
            <a:avLst/>
            <a:gdLst>
              <a:gd name="connsiteX0" fmla="*/ 1084217 w 1164741"/>
              <a:gd name="connsiteY0" fmla="*/ 195943 h 718457"/>
              <a:gd name="connsiteX1" fmla="*/ 1071154 w 1164741"/>
              <a:gd name="connsiteY1" fmla="*/ 117565 h 718457"/>
              <a:gd name="connsiteX2" fmla="*/ 914400 w 1164741"/>
              <a:gd name="connsiteY2" fmla="*/ 39188 h 718457"/>
              <a:gd name="connsiteX3" fmla="*/ 875212 w 1164741"/>
              <a:gd name="connsiteY3" fmla="*/ 26125 h 718457"/>
              <a:gd name="connsiteX4" fmla="*/ 770709 w 1164741"/>
              <a:gd name="connsiteY4" fmla="*/ 0 h 718457"/>
              <a:gd name="connsiteX5" fmla="*/ 182880 w 1164741"/>
              <a:gd name="connsiteY5" fmla="*/ 13063 h 718457"/>
              <a:gd name="connsiteX6" fmla="*/ 143692 w 1164741"/>
              <a:gd name="connsiteY6" fmla="*/ 26125 h 718457"/>
              <a:gd name="connsiteX7" fmla="*/ 65314 w 1164741"/>
              <a:gd name="connsiteY7" fmla="*/ 78377 h 718457"/>
              <a:gd name="connsiteX8" fmla="*/ 39189 w 1164741"/>
              <a:gd name="connsiteY8" fmla="*/ 117565 h 718457"/>
              <a:gd name="connsiteX9" fmla="*/ 13063 w 1164741"/>
              <a:gd name="connsiteY9" fmla="*/ 248194 h 718457"/>
              <a:gd name="connsiteX10" fmla="*/ 0 w 1164741"/>
              <a:gd name="connsiteY10" fmla="*/ 287383 h 718457"/>
              <a:gd name="connsiteX11" fmla="*/ 13063 w 1164741"/>
              <a:gd name="connsiteY11" fmla="*/ 574765 h 718457"/>
              <a:gd name="connsiteX12" fmla="*/ 26126 w 1164741"/>
              <a:gd name="connsiteY12" fmla="*/ 613954 h 718457"/>
              <a:gd name="connsiteX13" fmla="*/ 65314 w 1164741"/>
              <a:gd name="connsiteY13" fmla="*/ 653143 h 718457"/>
              <a:gd name="connsiteX14" fmla="*/ 104503 w 1164741"/>
              <a:gd name="connsiteY14" fmla="*/ 666205 h 718457"/>
              <a:gd name="connsiteX15" fmla="*/ 156754 w 1164741"/>
              <a:gd name="connsiteY15" fmla="*/ 692331 h 718457"/>
              <a:gd name="connsiteX16" fmla="*/ 365760 w 1164741"/>
              <a:gd name="connsiteY16" fmla="*/ 718457 h 718457"/>
              <a:gd name="connsiteX17" fmla="*/ 744583 w 1164741"/>
              <a:gd name="connsiteY17" fmla="*/ 705394 h 718457"/>
              <a:gd name="connsiteX18" fmla="*/ 783772 w 1164741"/>
              <a:gd name="connsiteY18" fmla="*/ 692331 h 718457"/>
              <a:gd name="connsiteX19" fmla="*/ 836023 w 1164741"/>
              <a:gd name="connsiteY19" fmla="*/ 679268 h 718457"/>
              <a:gd name="connsiteX20" fmla="*/ 940526 w 1164741"/>
              <a:gd name="connsiteY20" fmla="*/ 627017 h 718457"/>
              <a:gd name="connsiteX21" fmla="*/ 992777 w 1164741"/>
              <a:gd name="connsiteY21" fmla="*/ 600891 h 718457"/>
              <a:gd name="connsiteX22" fmla="*/ 1045029 w 1164741"/>
              <a:gd name="connsiteY22" fmla="*/ 561703 h 718457"/>
              <a:gd name="connsiteX23" fmla="*/ 1071154 w 1164741"/>
              <a:gd name="connsiteY23" fmla="*/ 522514 h 718457"/>
              <a:gd name="connsiteX24" fmla="*/ 1084217 w 1164741"/>
              <a:gd name="connsiteY24" fmla="*/ 483325 h 718457"/>
              <a:gd name="connsiteX25" fmla="*/ 1136469 w 1164741"/>
              <a:gd name="connsiteY25" fmla="*/ 404948 h 718457"/>
              <a:gd name="connsiteX26" fmla="*/ 1162594 w 1164741"/>
              <a:gd name="connsiteY26" fmla="*/ 365760 h 718457"/>
              <a:gd name="connsiteX27" fmla="*/ 1149532 w 1164741"/>
              <a:gd name="connsiteY27" fmla="*/ 222068 h 718457"/>
              <a:gd name="connsiteX28" fmla="*/ 1110343 w 1164741"/>
              <a:gd name="connsiteY28" fmla="*/ 209005 h 718457"/>
              <a:gd name="connsiteX29" fmla="*/ 1084217 w 1164741"/>
              <a:gd name="connsiteY29" fmla="*/ 169817 h 718457"/>
              <a:gd name="connsiteX30" fmla="*/ 1031966 w 1164741"/>
              <a:gd name="connsiteY30" fmla="*/ 143691 h 7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64741" h="718457">
                <a:moveTo>
                  <a:pt x="1084217" y="195943"/>
                </a:moveTo>
                <a:cubicBezTo>
                  <a:pt x="1079863" y="169817"/>
                  <a:pt x="1086343" y="139264"/>
                  <a:pt x="1071154" y="117565"/>
                </a:cubicBezTo>
                <a:cubicBezTo>
                  <a:pt x="1040327" y="73526"/>
                  <a:pt x="960764" y="54643"/>
                  <a:pt x="914400" y="39188"/>
                </a:cubicBezTo>
                <a:cubicBezTo>
                  <a:pt x="901337" y="34834"/>
                  <a:pt x="888570" y="29464"/>
                  <a:pt x="875212" y="26125"/>
                </a:cubicBezTo>
                <a:lnTo>
                  <a:pt x="770709" y="0"/>
                </a:lnTo>
                <a:lnTo>
                  <a:pt x="182880" y="13063"/>
                </a:lnTo>
                <a:cubicBezTo>
                  <a:pt x="169123" y="13636"/>
                  <a:pt x="155728" y="19438"/>
                  <a:pt x="143692" y="26125"/>
                </a:cubicBezTo>
                <a:cubicBezTo>
                  <a:pt x="116244" y="41374"/>
                  <a:pt x="65314" y="78377"/>
                  <a:pt x="65314" y="78377"/>
                </a:cubicBezTo>
                <a:cubicBezTo>
                  <a:pt x="56606" y="91440"/>
                  <a:pt x="46210" y="103523"/>
                  <a:pt x="39189" y="117565"/>
                </a:cubicBezTo>
                <a:cubicBezTo>
                  <a:pt x="19514" y="156915"/>
                  <a:pt x="21087" y="208075"/>
                  <a:pt x="13063" y="248194"/>
                </a:cubicBezTo>
                <a:cubicBezTo>
                  <a:pt x="10363" y="261696"/>
                  <a:pt x="4354" y="274320"/>
                  <a:pt x="0" y="287383"/>
                </a:cubicBezTo>
                <a:cubicBezTo>
                  <a:pt x="4354" y="383177"/>
                  <a:pt x="5416" y="479177"/>
                  <a:pt x="13063" y="574765"/>
                </a:cubicBezTo>
                <a:cubicBezTo>
                  <a:pt x="14161" y="588491"/>
                  <a:pt x="18488" y="602497"/>
                  <a:pt x="26126" y="613954"/>
                </a:cubicBezTo>
                <a:cubicBezTo>
                  <a:pt x="36373" y="629325"/>
                  <a:pt x="49943" y="642896"/>
                  <a:pt x="65314" y="653143"/>
                </a:cubicBezTo>
                <a:cubicBezTo>
                  <a:pt x="76771" y="660781"/>
                  <a:pt x="91847" y="660781"/>
                  <a:pt x="104503" y="666205"/>
                </a:cubicBezTo>
                <a:cubicBezTo>
                  <a:pt x="122401" y="673876"/>
                  <a:pt x="137659" y="688512"/>
                  <a:pt x="156754" y="692331"/>
                </a:cubicBezTo>
                <a:cubicBezTo>
                  <a:pt x="225601" y="706101"/>
                  <a:pt x="296091" y="709748"/>
                  <a:pt x="365760" y="718457"/>
                </a:cubicBezTo>
                <a:cubicBezTo>
                  <a:pt x="492034" y="714103"/>
                  <a:pt x="618480" y="713276"/>
                  <a:pt x="744583" y="705394"/>
                </a:cubicBezTo>
                <a:cubicBezTo>
                  <a:pt x="758326" y="704535"/>
                  <a:pt x="770532" y="696114"/>
                  <a:pt x="783772" y="692331"/>
                </a:cubicBezTo>
                <a:cubicBezTo>
                  <a:pt x="801034" y="687399"/>
                  <a:pt x="819451" y="686173"/>
                  <a:pt x="836023" y="679268"/>
                </a:cubicBezTo>
                <a:cubicBezTo>
                  <a:pt x="871973" y="664289"/>
                  <a:pt x="905692" y="644434"/>
                  <a:pt x="940526" y="627017"/>
                </a:cubicBezTo>
                <a:cubicBezTo>
                  <a:pt x="957943" y="618308"/>
                  <a:pt x="977199" y="612575"/>
                  <a:pt x="992777" y="600891"/>
                </a:cubicBezTo>
                <a:lnTo>
                  <a:pt x="1045029" y="561703"/>
                </a:lnTo>
                <a:cubicBezTo>
                  <a:pt x="1053737" y="548640"/>
                  <a:pt x="1064133" y="536556"/>
                  <a:pt x="1071154" y="522514"/>
                </a:cubicBezTo>
                <a:cubicBezTo>
                  <a:pt x="1077312" y="510198"/>
                  <a:pt x="1077530" y="495362"/>
                  <a:pt x="1084217" y="483325"/>
                </a:cubicBezTo>
                <a:cubicBezTo>
                  <a:pt x="1099466" y="455877"/>
                  <a:pt x="1119052" y="431074"/>
                  <a:pt x="1136469" y="404948"/>
                </a:cubicBezTo>
                <a:lnTo>
                  <a:pt x="1162594" y="365760"/>
                </a:lnTo>
                <a:cubicBezTo>
                  <a:pt x="1158240" y="317863"/>
                  <a:pt x="1164741" y="267695"/>
                  <a:pt x="1149532" y="222068"/>
                </a:cubicBezTo>
                <a:cubicBezTo>
                  <a:pt x="1145178" y="209005"/>
                  <a:pt x="1121095" y="217607"/>
                  <a:pt x="1110343" y="209005"/>
                </a:cubicBezTo>
                <a:cubicBezTo>
                  <a:pt x="1098084" y="199198"/>
                  <a:pt x="1095318" y="180918"/>
                  <a:pt x="1084217" y="169817"/>
                </a:cubicBezTo>
                <a:cubicBezTo>
                  <a:pt x="1055676" y="141276"/>
                  <a:pt x="1056771" y="143691"/>
                  <a:pt x="1031966" y="14369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61 Forma libre"/>
          <p:cNvSpPr/>
          <p:nvPr/>
        </p:nvSpPr>
        <p:spPr>
          <a:xfrm>
            <a:off x="3119227" y="1844824"/>
            <a:ext cx="1164741" cy="718457"/>
          </a:xfrm>
          <a:custGeom>
            <a:avLst/>
            <a:gdLst>
              <a:gd name="connsiteX0" fmla="*/ 1084217 w 1164741"/>
              <a:gd name="connsiteY0" fmla="*/ 195943 h 718457"/>
              <a:gd name="connsiteX1" fmla="*/ 1071154 w 1164741"/>
              <a:gd name="connsiteY1" fmla="*/ 117565 h 718457"/>
              <a:gd name="connsiteX2" fmla="*/ 914400 w 1164741"/>
              <a:gd name="connsiteY2" fmla="*/ 39188 h 718457"/>
              <a:gd name="connsiteX3" fmla="*/ 875212 w 1164741"/>
              <a:gd name="connsiteY3" fmla="*/ 26125 h 718457"/>
              <a:gd name="connsiteX4" fmla="*/ 770709 w 1164741"/>
              <a:gd name="connsiteY4" fmla="*/ 0 h 718457"/>
              <a:gd name="connsiteX5" fmla="*/ 182880 w 1164741"/>
              <a:gd name="connsiteY5" fmla="*/ 13063 h 718457"/>
              <a:gd name="connsiteX6" fmla="*/ 143692 w 1164741"/>
              <a:gd name="connsiteY6" fmla="*/ 26125 h 718457"/>
              <a:gd name="connsiteX7" fmla="*/ 65314 w 1164741"/>
              <a:gd name="connsiteY7" fmla="*/ 78377 h 718457"/>
              <a:gd name="connsiteX8" fmla="*/ 39189 w 1164741"/>
              <a:gd name="connsiteY8" fmla="*/ 117565 h 718457"/>
              <a:gd name="connsiteX9" fmla="*/ 13063 w 1164741"/>
              <a:gd name="connsiteY9" fmla="*/ 248194 h 718457"/>
              <a:gd name="connsiteX10" fmla="*/ 0 w 1164741"/>
              <a:gd name="connsiteY10" fmla="*/ 287383 h 718457"/>
              <a:gd name="connsiteX11" fmla="*/ 13063 w 1164741"/>
              <a:gd name="connsiteY11" fmla="*/ 574765 h 718457"/>
              <a:gd name="connsiteX12" fmla="*/ 26126 w 1164741"/>
              <a:gd name="connsiteY12" fmla="*/ 613954 h 718457"/>
              <a:gd name="connsiteX13" fmla="*/ 65314 w 1164741"/>
              <a:gd name="connsiteY13" fmla="*/ 653143 h 718457"/>
              <a:gd name="connsiteX14" fmla="*/ 104503 w 1164741"/>
              <a:gd name="connsiteY14" fmla="*/ 666205 h 718457"/>
              <a:gd name="connsiteX15" fmla="*/ 156754 w 1164741"/>
              <a:gd name="connsiteY15" fmla="*/ 692331 h 718457"/>
              <a:gd name="connsiteX16" fmla="*/ 365760 w 1164741"/>
              <a:gd name="connsiteY16" fmla="*/ 718457 h 718457"/>
              <a:gd name="connsiteX17" fmla="*/ 744583 w 1164741"/>
              <a:gd name="connsiteY17" fmla="*/ 705394 h 718457"/>
              <a:gd name="connsiteX18" fmla="*/ 783772 w 1164741"/>
              <a:gd name="connsiteY18" fmla="*/ 692331 h 718457"/>
              <a:gd name="connsiteX19" fmla="*/ 836023 w 1164741"/>
              <a:gd name="connsiteY19" fmla="*/ 679268 h 718457"/>
              <a:gd name="connsiteX20" fmla="*/ 940526 w 1164741"/>
              <a:gd name="connsiteY20" fmla="*/ 627017 h 718457"/>
              <a:gd name="connsiteX21" fmla="*/ 992777 w 1164741"/>
              <a:gd name="connsiteY21" fmla="*/ 600891 h 718457"/>
              <a:gd name="connsiteX22" fmla="*/ 1045029 w 1164741"/>
              <a:gd name="connsiteY22" fmla="*/ 561703 h 718457"/>
              <a:gd name="connsiteX23" fmla="*/ 1071154 w 1164741"/>
              <a:gd name="connsiteY23" fmla="*/ 522514 h 718457"/>
              <a:gd name="connsiteX24" fmla="*/ 1084217 w 1164741"/>
              <a:gd name="connsiteY24" fmla="*/ 483325 h 718457"/>
              <a:gd name="connsiteX25" fmla="*/ 1136469 w 1164741"/>
              <a:gd name="connsiteY25" fmla="*/ 404948 h 718457"/>
              <a:gd name="connsiteX26" fmla="*/ 1162594 w 1164741"/>
              <a:gd name="connsiteY26" fmla="*/ 365760 h 718457"/>
              <a:gd name="connsiteX27" fmla="*/ 1149532 w 1164741"/>
              <a:gd name="connsiteY27" fmla="*/ 222068 h 718457"/>
              <a:gd name="connsiteX28" fmla="*/ 1110343 w 1164741"/>
              <a:gd name="connsiteY28" fmla="*/ 209005 h 718457"/>
              <a:gd name="connsiteX29" fmla="*/ 1084217 w 1164741"/>
              <a:gd name="connsiteY29" fmla="*/ 169817 h 718457"/>
              <a:gd name="connsiteX30" fmla="*/ 1031966 w 1164741"/>
              <a:gd name="connsiteY30" fmla="*/ 143691 h 7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64741" h="718457">
                <a:moveTo>
                  <a:pt x="1084217" y="195943"/>
                </a:moveTo>
                <a:cubicBezTo>
                  <a:pt x="1079863" y="169817"/>
                  <a:pt x="1086343" y="139264"/>
                  <a:pt x="1071154" y="117565"/>
                </a:cubicBezTo>
                <a:cubicBezTo>
                  <a:pt x="1040327" y="73526"/>
                  <a:pt x="960764" y="54643"/>
                  <a:pt x="914400" y="39188"/>
                </a:cubicBezTo>
                <a:cubicBezTo>
                  <a:pt x="901337" y="34834"/>
                  <a:pt x="888570" y="29464"/>
                  <a:pt x="875212" y="26125"/>
                </a:cubicBezTo>
                <a:lnTo>
                  <a:pt x="770709" y="0"/>
                </a:lnTo>
                <a:lnTo>
                  <a:pt x="182880" y="13063"/>
                </a:lnTo>
                <a:cubicBezTo>
                  <a:pt x="169123" y="13636"/>
                  <a:pt x="155728" y="19438"/>
                  <a:pt x="143692" y="26125"/>
                </a:cubicBezTo>
                <a:cubicBezTo>
                  <a:pt x="116244" y="41374"/>
                  <a:pt x="65314" y="78377"/>
                  <a:pt x="65314" y="78377"/>
                </a:cubicBezTo>
                <a:cubicBezTo>
                  <a:pt x="56606" y="91440"/>
                  <a:pt x="46210" y="103523"/>
                  <a:pt x="39189" y="117565"/>
                </a:cubicBezTo>
                <a:cubicBezTo>
                  <a:pt x="19514" y="156915"/>
                  <a:pt x="21087" y="208075"/>
                  <a:pt x="13063" y="248194"/>
                </a:cubicBezTo>
                <a:cubicBezTo>
                  <a:pt x="10363" y="261696"/>
                  <a:pt x="4354" y="274320"/>
                  <a:pt x="0" y="287383"/>
                </a:cubicBezTo>
                <a:cubicBezTo>
                  <a:pt x="4354" y="383177"/>
                  <a:pt x="5416" y="479177"/>
                  <a:pt x="13063" y="574765"/>
                </a:cubicBezTo>
                <a:cubicBezTo>
                  <a:pt x="14161" y="588491"/>
                  <a:pt x="18488" y="602497"/>
                  <a:pt x="26126" y="613954"/>
                </a:cubicBezTo>
                <a:cubicBezTo>
                  <a:pt x="36373" y="629325"/>
                  <a:pt x="49943" y="642896"/>
                  <a:pt x="65314" y="653143"/>
                </a:cubicBezTo>
                <a:cubicBezTo>
                  <a:pt x="76771" y="660781"/>
                  <a:pt x="91847" y="660781"/>
                  <a:pt x="104503" y="666205"/>
                </a:cubicBezTo>
                <a:cubicBezTo>
                  <a:pt x="122401" y="673876"/>
                  <a:pt x="137659" y="688512"/>
                  <a:pt x="156754" y="692331"/>
                </a:cubicBezTo>
                <a:cubicBezTo>
                  <a:pt x="225601" y="706101"/>
                  <a:pt x="296091" y="709748"/>
                  <a:pt x="365760" y="718457"/>
                </a:cubicBezTo>
                <a:cubicBezTo>
                  <a:pt x="492034" y="714103"/>
                  <a:pt x="618480" y="713276"/>
                  <a:pt x="744583" y="705394"/>
                </a:cubicBezTo>
                <a:cubicBezTo>
                  <a:pt x="758326" y="704535"/>
                  <a:pt x="770532" y="696114"/>
                  <a:pt x="783772" y="692331"/>
                </a:cubicBezTo>
                <a:cubicBezTo>
                  <a:pt x="801034" y="687399"/>
                  <a:pt x="819451" y="686173"/>
                  <a:pt x="836023" y="679268"/>
                </a:cubicBezTo>
                <a:cubicBezTo>
                  <a:pt x="871973" y="664289"/>
                  <a:pt x="905692" y="644434"/>
                  <a:pt x="940526" y="627017"/>
                </a:cubicBezTo>
                <a:cubicBezTo>
                  <a:pt x="957943" y="618308"/>
                  <a:pt x="977199" y="612575"/>
                  <a:pt x="992777" y="600891"/>
                </a:cubicBezTo>
                <a:lnTo>
                  <a:pt x="1045029" y="561703"/>
                </a:lnTo>
                <a:cubicBezTo>
                  <a:pt x="1053737" y="548640"/>
                  <a:pt x="1064133" y="536556"/>
                  <a:pt x="1071154" y="522514"/>
                </a:cubicBezTo>
                <a:cubicBezTo>
                  <a:pt x="1077312" y="510198"/>
                  <a:pt x="1077530" y="495362"/>
                  <a:pt x="1084217" y="483325"/>
                </a:cubicBezTo>
                <a:cubicBezTo>
                  <a:pt x="1099466" y="455877"/>
                  <a:pt x="1119052" y="431074"/>
                  <a:pt x="1136469" y="404948"/>
                </a:cubicBezTo>
                <a:lnTo>
                  <a:pt x="1162594" y="365760"/>
                </a:lnTo>
                <a:cubicBezTo>
                  <a:pt x="1158240" y="317863"/>
                  <a:pt x="1164741" y="267695"/>
                  <a:pt x="1149532" y="222068"/>
                </a:cubicBezTo>
                <a:cubicBezTo>
                  <a:pt x="1145178" y="209005"/>
                  <a:pt x="1121095" y="217607"/>
                  <a:pt x="1110343" y="209005"/>
                </a:cubicBezTo>
                <a:cubicBezTo>
                  <a:pt x="1098084" y="199198"/>
                  <a:pt x="1095318" y="180918"/>
                  <a:pt x="1084217" y="169817"/>
                </a:cubicBezTo>
                <a:cubicBezTo>
                  <a:pt x="1055676" y="141276"/>
                  <a:pt x="1056771" y="143691"/>
                  <a:pt x="1031966" y="14369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62 Forma libre"/>
          <p:cNvSpPr/>
          <p:nvPr/>
        </p:nvSpPr>
        <p:spPr>
          <a:xfrm>
            <a:off x="5783523" y="2422511"/>
            <a:ext cx="1164741" cy="718457"/>
          </a:xfrm>
          <a:custGeom>
            <a:avLst/>
            <a:gdLst>
              <a:gd name="connsiteX0" fmla="*/ 1084217 w 1164741"/>
              <a:gd name="connsiteY0" fmla="*/ 195943 h 718457"/>
              <a:gd name="connsiteX1" fmla="*/ 1071154 w 1164741"/>
              <a:gd name="connsiteY1" fmla="*/ 117565 h 718457"/>
              <a:gd name="connsiteX2" fmla="*/ 914400 w 1164741"/>
              <a:gd name="connsiteY2" fmla="*/ 39188 h 718457"/>
              <a:gd name="connsiteX3" fmla="*/ 875212 w 1164741"/>
              <a:gd name="connsiteY3" fmla="*/ 26125 h 718457"/>
              <a:gd name="connsiteX4" fmla="*/ 770709 w 1164741"/>
              <a:gd name="connsiteY4" fmla="*/ 0 h 718457"/>
              <a:gd name="connsiteX5" fmla="*/ 182880 w 1164741"/>
              <a:gd name="connsiteY5" fmla="*/ 13063 h 718457"/>
              <a:gd name="connsiteX6" fmla="*/ 143692 w 1164741"/>
              <a:gd name="connsiteY6" fmla="*/ 26125 h 718457"/>
              <a:gd name="connsiteX7" fmla="*/ 65314 w 1164741"/>
              <a:gd name="connsiteY7" fmla="*/ 78377 h 718457"/>
              <a:gd name="connsiteX8" fmla="*/ 39189 w 1164741"/>
              <a:gd name="connsiteY8" fmla="*/ 117565 h 718457"/>
              <a:gd name="connsiteX9" fmla="*/ 13063 w 1164741"/>
              <a:gd name="connsiteY9" fmla="*/ 248194 h 718457"/>
              <a:gd name="connsiteX10" fmla="*/ 0 w 1164741"/>
              <a:gd name="connsiteY10" fmla="*/ 287383 h 718457"/>
              <a:gd name="connsiteX11" fmla="*/ 13063 w 1164741"/>
              <a:gd name="connsiteY11" fmla="*/ 574765 h 718457"/>
              <a:gd name="connsiteX12" fmla="*/ 26126 w 1164741"/>
              <a:gd name="connsiteY12" fmla="*/ 613954 h 718457"/>
              <a:gd name="connsiteX13" fmla="*/ 65314 w 1164741"/>
              <a:gd name="connsiteY13" fmla="*/ 653143 h 718457"/>
              <a:gd name="connsiteX14" fmla="*/ 104503 w 1164741"/>
              <a:gd name="connsiteY14" fmla="*/ 666205 h 718457"/>
              <a:gd name="connsiteX15" fmla="*/ 156754 w 1164741"/>
              <a:gd name="connsiteY15" fmla="*/ 692331 h 718457"/>
              <a:gd name="connsiteX16" fmla="*/ 365760 w 1164741"/>
              <a:gd name="connsiteY16" fmla="*/ 718457 h 718457"/>
              <a:gd name="connsiteX17" fmla="*/ 744583 w 1164741"/>
              <a:gd name="connsiteY17" fmla="*/ 705394 h 718457"/>
              <a:gd name="connsiteX18" fmla="*/ 783772 w 1164741"/>
              <a:gd name="connsiteY18" fmla="*/ 692331 h 718457"/>
              <a:gd name="connsiteX19" fmla="*/ 836023 w 1164741"/>
              <a:gd name="connsiteY19" fmla="*/ 679268 h 718457"/>
              <a:gd name="connsiteX20" fmla="*/ 940526 w 1164741"/>
              <a:gd name="connsiteY20" fmla="*/ 627017 h 718457"/>
              <a:gd name="connsiteX21" fmla="*/ 992777 w 1164741"/>
              <a:gd name="connsiteY21" fmla="*/ 600891 h 718457"/>
              <a:gd name="connsiteX22" fmla="*/ 1045029 w 1164741"/>
              <a:gd name="connsiteY22" fmla="*/ 561703 h 718457"/>
              <a:gd name="connsiteX23" fmla="*/ 1071154 w 1164741"/>
              <a:gd name="connsiteY23" fmla="*/ 522514 h 718457"/>
              <a:gd name="connsiteX24" fmla="*/ 1084217 w 1164741"/>
              <a:gd name="connsiteY24" fmla="*/ 483325 h 718457"/>
              <a:gd name="connsiteX25" fmla="*/ 1136469 w 1164741"/>
              <a:gd name="connsiteY25" fmla="*/ 404948 h 718457"/>
              <a:gd name="connsiteX26" fmla="*/ 1162594 w 1164741"/>
              <a:gd name="connsiteY26" fmla="*/ 365760 h 718457"/>
              <a:gd name="connsiteX27" fmla="*/ 1149532 w 1164741"/>
              <a:gd name="connsiteY27" fmla="*/ 222068 h 718457"/>
              <a:gd name="connsiteX28" fmla="*/ 1110343 w 1164741"/>
              <a:gd name="connsiteY28" fmla="*/ 209005 h 718457"/>
              <a:gd name="connsiteX29" fmla="*/ 1084217 w 1164741"/>
              <a:gd name="connsiteY29" fmla="*/ 169817 h 718457"/>
              <a:gd name="connsiteX30" fmla="*/ 1031966 w 1164741"/>
              <a:gd name="connsiteY30" fmla="*/ 143691 h 7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64741" h="718457">
                <a:moveTo>
                  <a:pt x="1084217" y="195943"/>
                </a:moveTo>
                <a:cubicBezTo>
                  <a:pt x="1079863" y="169817"/>
                  <a:pt x="1086343" y="139264"/>
                  <a:pt x="1071154" y="117565"/>
                </a:cubicBezTo>
                <a:cubicBezTo>
                  <a:pt x="1040327" y="73526"/>
                  <a:pt x="960764" y="54643"/>
                  <a:pt x="914400" y="39188"/>
                </a:cubicBezTo>
                <a:cubicBezTo>
                  <a:pt x="901337" y="34834"/>
                  <a:pt x="888570" y="29464"/>
                  <a:pt x="875212" y="26125"/>
                </a:cubicBezTo>
                <a:lnTo>
                  <a:pt x="770709" y="0"/>
                </a:lnTo>
                <a:lnTo>
                  <a:pt x="182880" y="13063"/>
                </a:lnTo>
                <a:cubicBezTo>
                  <a:pt x="169123" y="13636"/>
                  <a:pt x="155728" y="19438"/>
                  <a:pt x="143692" y="26125"/>
                </a:cubicBezTo>
                <a:cubicBezTo>
                  <a:pt x="116244" y="41374"/>
                  <a:pt x="65314" y="78377"/>
                  <a:pt x="65314" y="78377"/>
                </a:cubicBezTo>
                <a:cubicBezTo>
                  <a:pt x="56606" y="91440"/>
                  <a:pt x="46210" y="103523"/>
                  <a:pt x="39189" y="117565"/>
                </a:cubicBezTo>
                <a:cubicBezTo>
                  <a:pt x="19514" y="156915"/>
                  <a:pt x="21087" y="208075"/>
                  <a:pt x="13063" y="248194"/>
                </a:cubicBezTo>
                <a:cubicBezTo>
                  <a:pt x="10363" y="261696"/>
                  <a:pt x="4354" y="274320"/>
                  <a:pt x="0" y="287383"/>
                </a:cubicBezTo>
                <a:cubicBezTo>
                  <a:pt x="4354" y="383177"/>
                  <a:pt x="5416" y="479177"/>
                  <a:pt x="13063" y="574765"/>
                </a:cubicBezTo>
                <a:cubicBezTo>
                  <a:pt x="14161" y="588491"/>
                  <a:pt x="18488" y="602497"/>
                  <a:pt x="26126" y="613954"/>
                </a:cubicBezTo>
                <a:cubicBezTo>
                  <a:pt x="36373" y="629325"/>
                  <a:pt x="49943" y="642896"/>
                  <a:pt x="65314" y="653143"/>
                </a:cubicBezTo>
                <a:cubicBezTo>
                  <a:pt x="76771" y="660781"/>
                  <a:pt x="91847" y="660781"/>
                  <a:pt x="104503" y="666205"/>
                </a:cubicBezTo>
                <a:cubicBezTo>
                  <a:pt x="122401" y="673876"/>
                  <a:pt x="137659" y="688512"/>
                  <a:pt x="156754" y="692331"/>
                </a:cubicBezTo>
                <a:cubicBezTo>
                  <a:pt x="225601" y="706101"/>
                  <a:pt x="296091" y="709748"/>
                  <a:pt x="365760" y="718457"/>
                </a:cubicBezTo>
                <a:cubicBezTo>
                  <a:pt x="492034" y="714103"/>
                  <a:pt x="618480" y="713276"/>
                  <a:pt x="744583" y="705394"/>
                </a:cubicBezTo>
                <a:cubicBezTo>
                  <a:pt x="758326" y="704535"/>
                  <a:pt x="770532" y="696114"/>
                  <a:pt x="783772" y="692331"/>
                </a:cubicBezTo>
                <a:cubicBezTo>
                  <a:pt x="801034" y="687399"/>
                  <a:pt x="819451" y="686173"/>
                  <a:pt x="836023" y="679268"/>
                </a:cubicBezTo>
                <a:cubicBezTo>
                  <a:pt x="871973" y="664289"/>
                  <a:pt x="905692" y="644434"/>
                  <a:pt x="940526" y="627017"/>
                </a:cubicBezTo>
                <a:cubicBezTo>
                  <a:pt x="957943" y="618308"/>
                  <a:pt x="977199" y="612575"/>
                  <a:pt x="992777" y="600891"/>
                </a:cubicBezTo>
                <a:lnTo>
                  <a:pt x="1045029" y="561703"/>
                </a:lnTo>
                <a:cubicBezTo>
                  <a:pt x="1053737" y="548640"/>
                  <a:pt x="1064133" y="536556"/>
                  <a:pt x="1071154" y="522514"/>
                </a:cubicBezTo>
                <a:cubicBezTo>
                  <a:pt x="1077312" y="510198"/>
                  <a:pt x="1077530" y="495362"/>
                  <a:pt x="1084217" y="483325"/>
                </a:cubicBezTo>
                <a:cubicBezTo>
                  <a:pt x="1099466" y="455877"/>
                  <a:pt x="1119052" y="431074"/>
                  <a:pt x="1136469" y="404948"/>
                </a:cubicBezTo>
                <a:lnTo>
                  <a:pt x="1162594" y="365760"/>
                </a:lnTo>
                <a:cubicBezTo>
                  <a:pt x="1158240" y="317863"/>
                  <a:pt x="1164741" y="267695"/>
                  <a:pt x="1149532" y="222068"/>
                </a:cubicBezTo>
                <a:cubicBezTo>
                  <a:pt x="1145178" y="209005"/>
                  <a:pt x="1121095" y="217607"/>
                  <a:pt x="1110343" y="209005"/>
                </a:cubicBezTo>
                <a:cubicBezTo>
                  <a:pt x="1098084" y="199198"/>
                  <a:pt x="1095318" y="180918"/>
                  <a:pt x="1084217" y="169817"/>
                </a:cubicBezTo>
                <a:cubicBezTo>
                  <a:pt x="1055676" y="141276"/>
                  <a:pt x="1056771" y="143691"/>
                  <a:pt x="1031966" y="14369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8 0.00393 L 0.20382 -0.3294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7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-0.21493 -0.09954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980729"/>
            <a:ext cx="8291264" cy="5145438"/>
          </a:xfrm>
        </p:spPr>
        <p:txBody>
          <a:bodyPr>
            <a:normAutofit lnSpcReduction="10000"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Número de minuetos distintos</a:t>
            </a:r>
          </a:p>
          <a:p>
            <a:pPr>
              <a:buNone/>
            </a:pPr>
            <a:r>
              <a:rPr lang="es-ES" sz="2800" b="1" dirty="0" smtClean="0">
                <a:solidFill>
                  <a:srgbClr val="FF0000"/>
                </a:solidFill>
              </a:rPr>
              <a:t>11x11x…x11 =  11</a:t>
            </a:r>
            <a:r>
              <a:rPr lang="es-ES" sz="2800" b="1" baseline="30000" dirty="0" smtClean="0">
                <a:solidFill>
                  <a:srgbClr val="FF0000"/>
                </a:solidFill>
              </a:rPr>
              <a:t>16</a:t>
            </a:r>
            <a:r>
              <a:rPr lang="es-ES" sz="2800" b="1" dirty="0" smtClean="0">
                <a:solidFill>
                  <a:srgbClr val="FF0000"/>
                </a:solidFill>
              </a:rPr>
              <a:t> = 45.949.729.863.572.161</a:t>
            </a:r>
          </a:p>
          <a:p>
            <a:pPr>
              <a:buNone/>
            </a:pPr>
            <a:endParaRPr lang="es-ES" b="1" dirty="0" smtClean="0">
              <a:solidFill>
                <a:srgbClr val="FF0000"/>
              </a:solidFill>
            </a:endParaRPr>
          </a:p>
          <a:p>
            <a:r>
              <a:rPr lang="es-ES" sz="2800" b="1" dirty="0" smtClean="0">
                <a:solidFill>
                  <a:srgbClr val="FF0000"/>
                </a:solidFill>
              </a:rPr>
              <a:t>La duración de cada minueto es aproximadamente medio minuto.</a:t>
            </a:r>
          </a:p>
          <a:p>
            <a:endParaRPr lang="es-ES" sz="2800" b="1" dirty="0" smtClean="0">
              <a:solidFill>
                <a:srgbClr val="FF0000"/>
              </a:solidFill>
            </a:endParaRPr>
          </a:p>
          <a:p>
            <a:r>
              <a:rPr lang="es-ES" sz="2800" b="1" dirty="0" smtClean="0">
                <a:solidFill>
                  <a:srgbClr val="FF0000"/>
                </a:solidFill>
              </a:rPr>
              <a:t>El tiempo necesario para interpretarlos todos sucesivamente es …..</a:t>
            </a:r>
          </a:p>
          <a:p>
            <a:endParaRPr lang="es-E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s-ES" b="1" dirty="0" smtClean="0">
                <a:solidFill>
                  <a:srgbClr val="FF0000"/>
                </a:solidFill>
              </a:rPr>
              <a:t>	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5073430"/>
          </a:xfrm>
        </p:spPr>
        <p:txBody>
          <a:bodyPr/>
          <a:lstStyle/>
          <a:p>
            <a:r>
              <a:rPr lang="es-ES" b="1" dirty="0" smtClean="0">
                <a:solidFill>
                  <a:srgbClr val="FF0000"/>
                </a:solidFill>
              </a:rPr>
              <a:t>43.712.000.000 años</a:t>
            </a:r>
          </a:p>
          <a:p>
            <a:r>
              <a:rPr lang="es-ES" b="1" dirty="0" smtClean="0">
                <a:solidFill>
                  <a:srgbClr val="FF0000"/>
                </a:solidFill>
              </a:rPr>
              <a:t>Edad aproximada del Sistema Solar 4.600.000.000</a:t>
            </a:r>
          </a:p>
          <a:p>
            <a:r>
              <a:rPr lang="es-ES" b="1" dirty="0" smtClean="0">
                <a:solidFill>
                  <a:srgbClr val="FF0000"/>
                </a:solidFill>
              </a:rPr>
              <a:t>Edad aproximada del universo.</a:t>
            </a:r>
          </a:p>
          <a:p>
            <a:pPr lvl="1">
              <a:buNone/>
            </a:pPr>
            <a:r>
              <a:rPr lang="es-ES" b="1" dirty="0" smtClean="0">
                <a:solidFill>
                  <a:srgbClr val="FF0000"/>
                </a:solidFill>
              </a:rPr>
              <a:t>13.700.000.000 años</a:t>
            </a:r>
          </a:p>
          <a:p>
            <a:pPr lvl="1">
              <a:buNone/>
            </a:pPr>
            <a:endParaRPr lang="es-ES" b="1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s-ES" b="1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s-ES" b="1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s-ES" b="1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7 Imagen"/>
          <p:cNvPicPr/>
          <p:nvPr/>
        </p:nvPicPr>
        <p:blipFill>
          <a:blip r:embed="rId2" cstate="print"/>
          <a:srcRect l="37311" t="22697" r="37411" b="63820"/>
          <a:stretch>
            <a:fillRect/>
          </a:stretch>
        </p:blipFill>
        <p:spPr bwMode="auto">
          <a:xfrm>
            <a:off x="2555776" y="4149080"/>
            <a:ext cx="3252715" cy="97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Probabilidad de cada suceso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4997149"/>
          </a:xfrm>
        </p:spPr>
        <p:txBody>
          <a:bodyPr/>
          <a:lstStyle/>
          <a:p>
            <a:r>
              <a:rPr lang="es-ES" dirty="0" smtClean="0"/>
              <a:t>Suceso “mas fácil” de ocurrir</a:t>
            </a:r>
          </a:p>
          <a:p>
            <a:pPr lvl="1"/>
            <a:r>
              <a:rPr lang="es-ES" dirty="0" smtClean="0"/>
              <a:t>A : “sale siete en cada tirada de dados”</a:t>
            </a:r>
          </a:p>
          <a:p>
            <a:pPr lvl="1"/>
            <a:r>
              <a:rPr lang="es-ES" dirty="0" smtClean="0"/>
              <a:t>P ( A ) = (1/6)</a:t>
            </a:r>
            <a:r>
              <a:rPr lang="es-ES" baseline="30000" dirty="0" smtClean="0"/>
              <a:t>16</a:t>
            </a:r>
            <a:r>
              <a:rPr lang="es-ES" dirty="0" smtClean="0"/>
              <a:t> ≃  3´55x10</a:t>
            </a:r>
            <a:r>
              <a:rPr lang="es-ES" baseline="30000" dirty="0" smtClean="0"/>
              <a:t>-13</a:t>
            </a:r>
            <a:r>
              <a:rPr lang="es-ES" dirty="0" smtClean="0"/>
              <a:t> </a:t>
            </a:r>
          </a:p>
          <a:p>
            <a:pPr>
              <a:buNone/>
            </a:pPr>
            <a:r>
              <a:rPr lang="es-ES" dirty="0" smtClean="0"/>
              <a:t>	</a:t>
            </a:r>
            <a:r>
              <a:rPr lang="es-ES" sz="2400" dirty="0" smtClean="0"/>
              <a:t>(una vez cada ≃ 2´7x10</a:t>
            </a:r>
            <a:r>
              <a:rPr lang="es-ES" sz="2400" baseline="30000" dirty="0" smtClean="0"/>
              <a:t>6</a:t>
            </a:r>
            <a:r>
              <a:rPr lang="es-ES" sz="2400" dirty="0" smtClean="0"/>
              <a:t> años)</a:t>
            </a:r>
          </a:p>
          <a:p>
            <a:r>
              <a:rPr lang="es-ES" dirty="0" smtClean="0"/>
              <a:t>Suceso “mas difícil” de ocurrir</a:t>
            </a:r>
          </a:p>
          <a:p>
            <a:pPr lvl="1"/>
            <a:r>
              <a:rPr lang="es-ES" dirty="0" smtClean="0"/>
              <a:t>B : cada uno de los sucesos en los que la serie de 16 tiradas, todos los resultados son dos o doce.</a:t>
            </a:r>
          </a:p>
          <a:p>
            <a:pPr lvl="1"/>
            <a:r>
              <a:rPr lang="es-ES" dirty="0" smtClean="0"/>
              <a:t>P ( B ) = (1/36)</a:t>
            </a:r>
            <a:r>
              <a:rPr lang="es-ES" baseline="30000" dirty="0" smtClean="0"/>
              <a:t>16</a:t>
            </a:r>
            <a:r>
              <a:rPr lang="es-ES" dirty="0" smtClean="0"/>
              <a:t> ≃  1´26x10</a:t>
            </a:r>
            <a:r>
              <a:rPr lang="es-ES" baseline="30000" dirty="0" smtClean="0"/>
              <a:t>-25</a:t>
            </a:r>
            <a:r>
              <a:rPr lang="es-ES" dirty="0" smtClean="0"/>
              <a:t> </a:t>
            </a:r>
          </a:p>
          <a:p>
            <a:pPr lvl="1">
              <a:buNone/>
            </a:pPr>
            <a:r>
              <a:rPr lang="es-ES" sz="2400" dirty="0" smtClean="0"/>
              <a:t>(una vez cada ≃ 7´6x10</a:t>
            </a:r>
            <a:r>
              <a:rPr lang="es-ES" sz="2400" baseline="30000" dirty="0" smtClean="0"/>
              <a:t>18</a:t>
            </a:r>
            <a:r>
              <a:rPr lang="es-ES" sz="2400" dirty="0" smtClean="0"/>
              <a:t> años</a:t>
            </a:r>
            <a:r>
              <a:rPr lang="es-ES" dirty="0" smtClean="0"/>
              <a:t>)</a:t>
            </a:r>
          </a:p>
          <a:p>
            <a:pPr lvl="1"/>
            <a:endParaRPr lang="es-ES" dirty="0" smtClean="0"/>
          </a:p>
          <a:p>
            <a:pPr lvl="1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 smtClean="0"/>
              <a:t/>
            </a:r>
            <a:br>
              <a:rPr lang="es-ES" sz="1600" dirty="0" smtClean="0"/>
            </a:br>
            <a:endParaRPr lang="es-ES" sz="1600" dirty="0"/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1331640" y="2708920"/>
            <a:ext cx="6400800" cy="1752600"/>
          </a:xfrm>
        </p:spPr>
        <p:txBody>
          <a:bodyPr>
            <a:normAutofit fontScale="85000" lnSpcReduction="20000"/>
          </a:bodyPr>
          <a:lstStyle/>
          <a:p>
            <a:endParaRPr lang="es-ES" dirty="0" smtClean="0"/>
          </a:p>
          <a:p>
            <a:endParaRPr lang="es-ES" dirty="0" smtClean="0"/>
          </a:p>
          <a:p>
            <a:pPr algn="l"/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>
                <a:solidFill>
                  <a:schemeClr val="tx1"/>
                </a:solidFill>
              </a:rPr>
              <a:t>Simulador del juego de dados</a:t>
            </a:r>
            <a:r>
              <a:rPr lang="es-ES" u="sng" dirty="0" smtClean="0">
                <a:solidFill>
                  <a:schemeClr val="tx1"/>
                </a:solidFill>
                <a:hlinkClick r:id="rId3"/>
              </a:rPr>
              <a:t> </a:t>
            </a:r>
            <a:r>
              <a:rPr lang="es-ES" sz="1400" u="sng" dirty="0" smtClean="0">
                <a:solidFill>
                  <a:schemeClr val="tx1"/>
                </a:solidFill>
                <a:hlinkClick r:id="rId3"/>
              </a:rPr>
              <a:t>https://scratch.mit.edu/projects/13273670/</a:t>
            </a:r>
            <a:endParaRPr lang="es-ES" sz="1400" dirty="0">
              <a:solidFill>
                <a:schemeClr val="tx1"/>
              </a:solidFill>
            </a:endParaRPr>
          </a:p>
        </p:txBody>
      </p:sp>
      <p:pic>
        <p:nvPicPr>
          <p:cNvPr id="8" name="7. Mozart Juego de dados 3 valses, - trimme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350658"/>
            <a:ext cx="8136904" cy="6102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Dodecafonismo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7748" t="25593" r="38569" b="25189"/>
          <a:stretch>
            <a:fillRect/>
          </a:stretch>
        </p:blipFill>
        <p:spPr bwMode="auto">
          <a:xfrm>
            <a:off x="251520" y="1628800"/>
            <a:ext cx="8568952" cy="441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Movimientos en una partitura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1. Simetría respecto al eje vertical.</a:t>
            </a:r>
          </a:p>
          <a:p>
            <a:r>
              <a:rPr lang="es-ES" dirty="0" smtClean="0"/>
              <a:t>2. Simetría respecto al eje horizontal.</a:t>
            </a:r>
          </a:p>
          <a:p>
            <a:r>
              <a:rPr lang="es-ES" dirty="0" smtClean="0"/>
              <a:t>3. Giro respecto al centro.</a:t>
            </a:r>
          </a:p>
          <a:p>
            <a:r>
              <a:rPr lang="es-ES" dirty="0" smtClean="0"/>
              <a:t>4. Traslación.</a:t>
            </a:r>
          </a:p>
          <a:p>
            <a:r>
              <a:rPr lang="es-ES" dirty="0" smtClean="0"/>
              <a:t>5. Homotecia.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es-ES" dirty="0"/>
          </a:p>
        </p:txBody>
      </p:sp>
      <p:pic>
        <p:nvPicPr>
          <p:cNvPr id="6" name="Picture 5" descr="Piano, Teclado, Instrumento"/>
          <p:cNvPicPr>
            <a:picLocks noChangeAspect="1" noChangeArrowheads="1"/>
          </p:cNvPicPr>
          <p:nvPr/>
        </p:nvPicPr>
        <p:blipFill>
          <a:blip r:embed="rId2" cstate="print"/>
          <a:srcRect l="23625" t="10996" r="23645" b="9281"/>
          <a:stretch>
            <a:fillRect/>
          </a:stretch>
        </p:blipFill>
        <p:spPr bwMode="auto">
          <a:xfrm>
            <a:off x="179512" y="3212976"/>
            <a:ext cx="8712968" cy="288032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20482" t="34043" r="22746" b="38910"/>
          <a:stretch>
            <a:fillRect/>
          </a:stretch>
        </p:blipFill>
        <p:spPr bwMode="auto">
          <a:xfrm>
            <a:off x="827584" y="1124744"/>
            <a:ext cx="403244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sz="2200" dirty="0" smtClean="0"/>
          </a:p>
          <a:p>
            <a:endParaRPr lang="es-ES" sz="2200" dirty="0" smtClean="0"/>
          </a:p>
          <a:p>
            <a:pPr>
              <a:buNone/>
            </a:pPr>
            <a:endParaRPr lang="es-ES" sz="2200" dirty="0" smtClean="0"/>
          </a:p>
          <a:p>
            <a:pPr>
              <a:buNone/>
            </a:pPr>
            <a:r>
              <a:rPr lang="es-ES" sz="2400" b="1" dirty="0" smtClean="0"/>
              <a:t>1    2     3    4      5       6      7    8    9  10   11   12      1      2    3    ……</a:t>
            </a:r>
            <a:endParaRPr lang="es-ES" sz="24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20482" t="34043" r="22746" b="38910"/>
          <a:stretch>
            <a:fillRect/>
          </a:stretch>
        </p:blipFill>
        <p:spPr bwMode="auto">
          <a:xfrm>
            <a:off x="4788024" y="1124744"/>
            <a:ext cx="403244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/>
          </a:bodyPr>
          <a:lstStyle/>
          <a:p>
            <a:r>
              <a:rPr lang="es-ES" sz="2400" b="1" dirty="0" err="1" smtClean="0">
                <a:solidFill>
                  <a:schemeClr val="accent1">
                    <a:lumMod val="75000"/>
                  </a:schemeClr>
                </a:solidFill>
              </a:rPr>
              <a:t>Alban</a:t>
            </a:r>
            <a:r>
              <a:rPr lang="es-ES" sz="2400" b="1" dirty="0" smtClean="0">
                <a:solidFill>
                  <a:schemeClr val="accent1">
                    <a:lumMod val="75000"/>
                  </a:schemeClr>
                </a:solidFill>
              </a:rPr>
              <a:t> Johannes </a:t>
            </a:r>
            <a:r>
              <a:rPr lang="es-ES" sz="2400" b="1" dirty="0" err="1" smtClean="0">
                <a:solidFill>
                  <a:schemeClr val="accent1">
                    <a:lumMod val="75000"/>
                  </a:schemeClr>
                </a:solidFill>
              </a:rPr>
              <a:t>Berg</a:t>
            </a:r>
            <a:r>
              <a:rPr lang="es-ES" sz="2400" b="1" dirty="0" smtClean="0">
                <a:solidFill>
                  <a:schemeClr val="accent1">
                    <a:lumMod val="75000"/>
                  </a:schemeClr>
                </a:solidFill>
              </a:rPr>
              <a:t>: Viena 1885 – Viena 1935 </a:t>
            </a:r>
            <a:br>
              <a:rPr lang="es-ES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 sz="2400" dirty="0" smtClean="0"/>
              <a:t>Aria “</a:t>
            </a:r>
            <a:r>
              <a:rPr lang="de-DE" sz="2400" dirty="0" smtClean="0"/>
              <a:t>Schliesse mir die Augen beide</a:t>
            </a:r>
            <a:r>
              <a:rPr lang="es-ES" sz="2400" dirty="0" smtClean="0"/>
              <a:t>” (ciérrame los ojos)</a:t>
            </a:r>
            <a:br>
              <a:rPr lang="es-ES" sz="2400" dirty="0" smtClean="0"/>
            </a:br>
            <a:endParaRPr lang="es-E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686800" cy="5661247"/>
          </a:xfrm>
        </p:spPr>
        <p:txBody>
          <a:bodyPr>
            <a:normAutofit/>
          </a:bodyPr>
          <a:lstStyle/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pPr>
              <a:buNone/>
            </a:pPr>
            <a:r>
              <a:rPr lang="es-ES" sz="1600" b="1" dirty="0" smtClean="0"/>
              <a:t>   6         5  1  10    8          3   9   2            4   7   11     12  6  5  1                   10 8  3     9         2      4    7    11     </a:t>
            </a:r>
          </a:p>
          <a:p>
            <a:endParaRPr lang="es-ES" sz="28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pPr>
              <a:buNone/>
            </a:pPr>
            <a:r>
              <a:rPr lang="es-ES" sz="1600" dirty="0" smtClean="0"/>
              <a:t>       </a:t>
            </a:r>
            <a:r>
              <a:rPr lang="es-ES" sz="1600" b="1" dirty="0" smtClean="0"/>
              <a:t>12  6  5       1       10          8   3                                        9    2   4  7   11  12 6                5   1  10 8   3   9 </a:t>
            </a:r>
          </a:p>
          <a:p>
            <a:endParaRPr lang="es-ES" sz="1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1600" b="1" dirty="0" smtClean="0"/>
          </a:p>
          <a:p>
            <a:pPr>
              <a:buNone/>
            </a:pPr>
            <a:r>
              <a:rPr lang="de-DE" sz="1600" b="1" dirty="0" smtClean="0"/>
              <a:t> 2  4         7   11    12       6  5           1  10         8                  3       9     2     4    7                   11      12 </a:t>
            </a:r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 l="31455" t="18201" r="29059" b="59122"/>
          <a:stretch>
            <a:fillRect/>
          </a:stretch>
        </p:blipFill>
        <p:spPr bwMode="auto">
          <a:xfrm>
            <a:off x="323528" y="980728"/>
            <a:ext cx="43204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/>
          <p:nvPr/>
        </p:nvPicPr>
        <p:blipFill>
          <a:blip r:embed="rId2" cstate="print"/>
          <a:srcRect l="31101" t="57531" r="29059" b="30492"/>
          <a:stretch>
            <a:fillRect/>
          </a:stretch>
        </p:blipFill>
        <p:spPr bwMode="auto">
          <a:xfrm>
            <a:off x="4499992" y="1871827"/>
            <a:ext cx="4523170" cy="105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3" cstate="print"/>
          <a:srcRect l="29569" t="17573" r="29176" b="71776"/>
          <a:stretch>
            <a:fillRect/>
          </a:stretch>
        </p:blipFill>
        <p:spPr bwMode="auto">
          <a:xfrm>
            <a:off x="395536" y="3429000"/>
            <a:ext cx="460760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3" cstate="print"/>
          <a:srcRect l="30813" t="61878" r="30510" b="27394"/>
          <a:stretch>
            <a:fillRect/>
          </a:stretch>
        </p:blipFill>
        <p:spPr bwMode="auto">
          <a:xfrm>
            <a:off x="4572000" y="3429000"/>
            <a:ext cx="432048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4" cstate="print"/>
          <a:srcRect l="28950" t="19038" r="31054" b="69874"/>
          <a:stretch>
            <a:fillRect/>
          </a:stretch>
        </p:blipFill>
        <p:spPr bwMode="auto">
          <a:xfrm>
            <a:off x="323528" y="5157192"/>
            <a:ext cx="53285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/>
          <p:cNvPicPr/>
          <p:nvPr/>
        </p:nvPicPr>
        <p:blipFill>
          <a:blip r:embed="rId4" cstate="print"/>
          <a:srcRect l="30404" t="50708" r="43426" b="38041"/>
          <a:stretch>
            <a:fillRect/>
          </a:stretch>
        </p:blipFill>
        <p:spPr bwMode="auto">
          <a:xfrm>
            <a:off x="5621253" y="5157192"/>
            <a:ext cx="348725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8. Alban Berg song- Schliesse mir die Augen beide, 1926 version - trimme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8208912" cy="615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Referencias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b="1" dirty="0" smtClean="0"/>
              <a:t>http://www.partituragratis.es</a:t>
            </a:r>
            <a:endParaRPr lang="es-ES" sz="2400" dirty="0" smtClean="0"/>
          </a:p>
          <a:p>
            <a:r>
              <a:rPr lang="es-ES" sz="2400" b="1" dirty="0" smtClean="0"/>
              <a:t>http://divulgamat2.ehu.es</a:t>
            </a:r>
          </a:p>
          <a:p>
            <a:r>
              <a:rPr lang="es-ES" sz="2400" b="1" dirty="0" smtClean="0"/>
              <a:t>http://www.edu.xunta.es/centros/iesterradesoneira</a:t>
            </a:r>
            <a:endParaRPr lang="es-ES" sz="2400" u="sng" dirty="0" smtClean="0"/>
          </a:p>
          <a:p>
            <a:endParaRPr lang="es-ES" sz="2400" u="sng" dirty="0" smtClean="0"/>
          </a:p>
          <a:p>
            <a:endParaRPr lang="es-ES" sz="2400" u="sng" dirty="0" smtClean="0"/>
          </a:p>
          <a:p>
            <a:r>
              <a:rPr lang="es-ES" sz="2400" dirty="0" err="1" smtClean="0"/>
              <a:t>Ilustracion</a:t>
            </a:r>
            <a:r>
              <a:rPr lang="es-ES" sz="2400" dirty="0" smtClean="0"/>
              <a:t>: www.omicrono.com/</a:t>
            </a:r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s-ES" sz="4900" b="1" dirty="0" smtClean="0">
                <a:solidFill>
                  <a:schemeClr val="accent1">
                    <a:lumMod val="75000"/>
                  </a:schemeClr>
                </a:solidFill>
              </a:rPr>
              <a:t>1- Simetría respecto al eje vertical. 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 l="51753" t="47908" r="26640" b="38912"/>
          <a:stretch>
            <a:fillRect/>
          </a:stretch>
        </p:blipFill>
        <p:spPr bwMode="auto">
          <a:xfrm>
            <a:off x="1979712" y="2672916"/>
            <a:ext cx="54726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 flipH="1">
            <a:off x="9756576" y="1430778"/>
            <a:ext cx="72008" cy="4680520"/>
          </a:xfrm>
          <a:prstGeom prst="straightConnector1">
            <a:avLst/>
          </a:prstGeom>
          <a:noFill/>
          <a:ln w="88900" cap="rnd">
            <a:solidFill>
              <a:srgbClr val="E36C0A"/>
            </a:solidFill>
            <a:prstDash val="sysDot"/>
            <a:round/>
            <a:headEnd type="triangle" w="med" len="lg"/>
            <a:tailEnd type="triangle" w="med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977 -0.21528 L -0.54977 -0.02778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2- Simetría respecto al eje horizontal.</a:t>
            </a:r>
            <a:endParaRPr lang="es-ES" dirty="0"/>
          </a:p>
        </p:txBody>
      </p:sp>
      <p:pic>
        <p:nvPicPr>
          <p:cNvPr id="10" name="9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l="52588" t="22484" r="28824" b="63771"/>
          <a:stretch>
            <a:fillRect/>
          </a:stretch>
        </p:blipFill>
        <p:spPr bwMode="auto">
          <a:xfrm>
            <a:off x="1979713" y="2564904"/>
            <a:ext cx="5568619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1" name="AutoShape 3"/>
          <p:cNvCxnSpPr>
            <a:cxnSpLocks noChangeShapeType="1"/>
          </p:cNvCxnSpPr>
          <p:nvPr/>
        </p:nvCxnSpPr>
        <p:spPr bwMode="auto">
          <a:xfrm flipH="1">
            <a:off x="6780245" y="6993396"/>
            <a:ext cx="7488832" cy="0"/>
          </a:xfrm>
          <a:prstGeom prst="straightConnector1">
            <a:avLst/>
          </a:prstGeom>
          <a:noFill/>
          <a:ln w="88900" cap="rnd">
            <a:solidFill>
              <a:srgbClr val="E36C0A"/>
            </a:solidFill>
            <a:prstDash val="sysDot"/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4313 -0.55121 L -0.66058 -0.5512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1575" y="566682"/>
            <a:ext cx="8051237" cy="940116"/>
          </a:xfrm>
        </p:spPr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900" b="1" i="0" kern="1200" baseline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3-</a:t>
            </a:r>
            <a:r>
              <a:rPr lang="es-ES" sz="4900" b="1" i="0" kern="12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4900" b="1" i="0" kern="1200" baseline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Giro respecto al centro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" y="-13217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 useBgFill="1">
        <p:nvSpPr>
          <p:cNvPr id="3073" name="Arc 1"/>
          <p:cNvSpPr>
            <a:spLocks/>
          </p:cNvSpPr>
          <p:nvPr/>
        </p:nvSpPr>
        <p:spPr bwMode="auto">
          <a:xfrm rot="10800000" flipH="1" flipV="1">
            <a:off x="6876256" y="2132856"/>
            <a:ext cx="1344149" cy="91810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ln w="25400" cap="rnd">
            <a:noFill/>
            <a:prstDash val="sysDot"/>
            <a:round/>
            <a:headEnd type="triangle" w="med" len="med"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8" name="7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l="13294" t="61297" r="56706" b="24895"/>
          <a:stretch>
            <a:fillRect/>
          </a:stretch>
        </p:blipFill>
        <p:spPr bwMode="auto">
          <a:xfrm>
            <a:off x="1691681" y="2852936"/>
            <a:ext cx="6144683" cy="156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Flecha doblada"/>
          <p:cNvSpPr/>
          <p:nvPr/>
        </p:nvSpPr>
        <p:spPr>
          <a:xfrm>
            <a:off x="1691680" y="2240868"/>
            <a:ext cx="1085088" cy="651510"/>
          </a:xfrm>
          <a:prstGeom prst="bentArrow">
            <a:avLst>
              <a:gd name="adj1" fmla="val 25000"/>
              <a:gd name="adj2" fmla="val 2606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1" name="10 Flecha doblada"/>
          <p:cNvSpPr/>
          <p:nvPr/>
        </p:nvSpPr>
        <p:spPr>
          <a:xfrm rot="10800000">
            <a:off x="6751275" y="4455114"/>
            <a:ext cx="1085088" cy="651510"/>
          </a:xfrm>
          <a:prstGeom prst="bentArrow">
            <a:avLst>
              <a:gd name="adj1" fmla="val 25000"/>
              <a:gd name="adj2" fmla="val 2606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4- Traslación</a:t>
            </a:r>
            <a:endParaRPr lang="es-ES" dirty="0"/>
          </a:p>
        </p:txBody>
      </p:sp>
      <p:pic>
        <p:nvPicPr>
          <p:cNvPr id="6" name="5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4" y="2240869"/>
            <a:ext cx="8228572" cy="13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Conector recto de flecha"/>
          <p:cNvCxnSpPr/>
          <p:nvPr/>
        </p:nvCxnSpPr>
        <p:spPr>
          <a:xfrm>
            <a:off x="1595671" y="2780928"/>
            <a:ext cx="1632181" cy="32403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3419872" y="2780928"/>
            <a:ext cx="1632181" cy="32403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5244076" y="2726922"/>
            <a:ext cx="1632181" cy="324036"/>
          </a:xfrm>
          <a:prstGeom prst="straightConnector1">
            <a:avLst/>
          </a:prstGeom>
          <a:ln w="508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5- Homotecia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3" cstate="print"/>
          <a:srcRect l="8706" t="51464" r="38706" b="22804"/>
          <a:stretch>
            <a:fillRect/>
          </a:stretch>
        </p:blipFill>
        <p:spPr bwMode="auto">
          <a:xfrm>
            <a:off x="539552" y="5323853"/>
            <a:ext cx="8229600" cy="127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. homotecia-midi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92280" y="1124744"/>
            <a:ext cx="1016496" cy="1016496"/>
          </a:xfrm>
          <a:prstGeom prst="rect">
            <a:avLst/>
          </a:prstGeom>
        </p:spPr>
      </p:pic>
      <p:pic>
        <p:nvPicPr>
          <p:cNvPr id="5" name="3 Marcador de contenido"/>
          <p:cNvPicPr>
            <a:picLocks/>
          </p:cNvPicPr>
          <p:nvPr/>
        </p:nvPicPr>
        <p:blipFill>
          <a:blip r:embed="rId3" cstate="print"/>
          <a:srcRect l="11007" t="51464" r="80710" b="35441"/>
          <a:stretch>
            <a:fillRect/>
          </a:stretch>
        </p:blipFill>
        <p:spPr bwMode="auto">
          <a:xfrm>
            <a:off x="3851920" y="1196752"/>
            <a:ext cx="12961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3 Marcador de contenido"/>
          <p:cNvPicPr>
            <a:picLocks/>
          </p:cNvPicPr>
          <p:nvPr/>
        </p:nvPicPr>
        <p:blipFill>
          <a:blip r:embed="rId3" cstate="print"/>
          <a:srcRect l="19289" t="51464" r="66907" b="34714"/>
          <a:stretch>
            <a:fillRect/>
          </a:stretch>
        </p:blipFill>
        <p:spPr bwMode="auto">
          <a:xfrm>
            <a:off x="3419872" y="2132856"/>
            <a:ext cx="2160240" cy="68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3 Marcador de contenido"/>
          <p:cNvPicPr>
            <a:picLocks/>
          </p:cNvPicPr>
          <p:nvPr/>
        </p:nvPicPr>
        <p:blipFill>
          <a:blip r:embed="rId3" cstate="print"/>
          <a:srcRect l="32860" t="51464" r="39992" b="35441"/>
          <a:stretch>
            <a:fillRect/>
          </a:stretch>
        </p:blipFill>
        <p:spPr bwMode="auto">
          <a:xfrm>
            <a:off x="2411760" y="3068960"/>
            <a:ext cx="42484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3 Marcador de contenido"/>
          <p:cNvPicPr>
            <a:picLocks/>
          </p:cNvPicPr>
          <p:nvPr/>
        </p:nvPicPr>
        <p:blipFill>
          <a:blip r:embed="rId3" cstate="print"/>
          <a:srcRect l="8706" t="66014" r="40219" b="22804"/>
          <a:stretch>
            <a:fillRect/>
          </a:stretch>
        </p:blipFill>
        <p:spPr bwMode="auto">
          <a:xfrm>
            <a:off x="395536" y="4005064"/>
            <a:ext cx="7992888" cy="55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9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Simetría respecto al eje vertical</a:t>
            </a:r>
            <a:endParaRPr lang="es-E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Canon del cangrejo. </a:t>
            </a:r>
          </a:p>
          <a:p>
            <a:pPr>
              <a:buNone/>
            </a:pPr>
            <a:r>
              <a:rPr lang="es-ES" dirty="0" smtClean="0"/>
              <a:t>		Johann </a:t>
            </a:r>
            <a:r>
              <a:rPr lang="es-ES" dirty="0" err="1" smtClean="0"/>
              <a:t>Sebastian</a:t>
            </a:r>
            <a:r>
              <a:rPr lang="es-ES" dirty="0" smtClean="0"/>
              <a:t> Bach.</a:t>
            </a:r>
          </a:p>
          <a:p>
            <a:r>
              <a:rPr lang="es-ES" dirty="0" smtClean="0"/>
              <a:t>Sinfonía nº 47 “El palíndromo”.</a:t>
            </a:r>
          </a:p>
          <a:p>
            <a:pPr>
              <a:buNone/>
            </a:pPr>
            <a:r>
              <a:rPr lang="es-ES" dirty="0" smtClean="0"/>
              <a:t>		Josep </a:t>
            </a:r>
            <a:r>
              <a:rPr lang="es-ES" dirty="0" err="1" smtClean="0"/>
              <a:t>Haydn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pic>
        <p:nvPicPr>
          <p:cNvPr id="4" name="3 Imagen" descr="canon cangrej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196752"/>
            <a:ext cx="7660093" cy="5184576"/>
          </a:xfrm>
          <a:prstGeom prst="rect">
            <a:avLst/>
          </a:prstGeom>
        </p:spPr>
      </p:pic>
      <p:pic>
        <p:nvPicPr>
          <p:cNvPr id="6" name="5 Imagen"/>
          <p:cNvPicPr/>
          <p:nvPr/>
        </p:nvPicPr>
        <p:blipFill>
          <a:blip r:embed="rId5" cstate="print"/>
          <a:srcRect l="11287" t="45882" r="8995" b="24471"/>
          <a:stretch>
            <a:fillRect/>
          </a:stretch>
        </p:blipFill>
        <p:spPr bwMode="auto">
          <a:xfrm>
            <a:off x="2051721" y="3284985"/>
            <a:ext cx="4665225" cy="151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6" cstate="print"/>
          <a:srcRect l="12522" t="49882" r="9347" b="19765"/>
          <a:stretch>
            <a:fillRect/>
          </a:stretch>
        </p:blipFill>
        <p:spPr bwMode="auto">
          <a:xfrm>
            <a:off x="2195738" y="4869161"/>
            <a:ext cx="4572351" cy="155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2. Joseph Haydn - Symphony No. 47 palíndromo Menuet - trimmed - trimme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096000" y="1196752"/>
            <a:ext cx="3048000" cy="2286000"/>
          </a:xfrm>
          <a:prstGeom prst="rect">
            <a:avLst/>
          </a:prstGeom>
        </p:spPr>
      </p:pic>
      <p:pic>
        <p:nvPicPr>
          <p:cNvPr id="8" name="1. Bach's Crab Canon - trimmed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99592" y="1196752"/>
            <a:ext cx="7128792" cy="5346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18459E-6 L -0.24705 0.0992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61" y="495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737 0.06523 L 0.24618 -0.1341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1">
                    <a:lumMod val="75000"/>
                  </a:schemeClr>
                </a:solidFill>
              </a:rPr>
              <a:t>Giro de 180º</a:t>
            </a:r>
            <a:endParaRPr lang="es-E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600203"/>
            <a:ext cx="8712968" cy="4525963"/>
          </a:xfrm>
        </p:spPr>
        <p:txBody>
          <a:bodyPr/>
          <a:lstStyle/>
          <a:p>
            <a:r>
              <a:rPr lang="es-ES" dirty="0" err="1" smtClean="0"/>
              <a:t>Ignaz</a:t>
            </a:r>
            <a:r>
              <a:rPr lang="es-ES" dirty="0" smtClean="0"/>
              <a:t> </a:t>
            </a:r>
            <a:r>
              <a:rPr lang="es-ES" dirty="0" err="1" smtClean="0"/>
              <a:t>Moscheles</a:t>
            </a:r>
            <a:r>
              <a:rPr lang="es-ES" dirty="0" smtClean="0"/>
              <a:t>. Praga 1794-Leipzig 1870</a:t>
            </a:r>
            <a:endParaRPr lang="es-ES" dirty="0"/>
          </a:p>
        </p:txBody>
      </p:sp>
      <p:pic>
        <p:nvPicPr>
          <p:cNvPr id="4" name="3 Imagen" descr="http://1.bp.blogspot.com/-FqYlNrcc_fw/UvVci2HvxSI/AAAAAAAABVA/x9TYGfizEuw/s1600/The_way_of_the_World_Moscheles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188640"/>
            <a:ext cx="691276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Flecha doblada"/>
          <p:cNvSpPr/>
          <p:nvPr/>
        </p:nvSpPr>
        <p:spPr>
          <a:xfrm rot="5400000">
            <a:off x="7052074" y="80627"/>
            <a:ext cx="868297" cy="1084323"/>
          </a:xfrm>
          <a:prstGeom prst="bentArrow">
            <a:avLst>
              <a:gd name="adj1" fmla="val 25000"/>
              <a:gd name="adj2" fmla="val 2606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6" name="3. The way of the world - Ignaz Moschele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476672"/>
            <a:ext cx="8208912" cy="615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</TotalTime>
  <Words>273</Words>
  <Application>Microsoft Office PowerPoint</Application>
  <PresentationFormat>Presentación en pantalla (4:3)</PresentationFormat>
  <Paragraphs>131</Paragraphs>
  <Slides>23</Slides>
  <Notes>1</Notes>
  <HiddenSlides>0</HiddenSlides>
  <MMClips>9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MATEMÁTICAS EN LAS PARTITURAS MUSICALES</vt:lpstr>
      <vt:lpstr>Movimientos en una partitura</vt:lpstr>
      <vt:lpstr>1- Simetría respecto al eje vertical. </vt:lpstr>
      <vt:lpstr>2- Simetría respecto al eje horizontal.</vt:lpstr>
      <vt:lpstr>3- Giro respecto al centro</vt:lpstr>
      <vt:lpstr>4- Traslación</vt:lpstr>
      <vt:lpstr>5- Homotecia </vt:lpstr>
      <vt:lpstr>Simetría respecto al eje vertical</vt:lpstr>
      <vt:lpstr>Giro de 180º</vt:lpstr>
      <vt:lpstr>Giro de 180º</vt:lpstr>
      <vt:lpstr>Traslación.  </vt:lpstr>
      <vt:lpstr>              Homotecia.</vt:lpstr>
      <vt:lpstr>El azar</vt:lpstr>
      <vt:lpstr>Presentación de PowerPoint</vt:lpstr>
      <vt:lpstr>Presentación de PowerPoint</vt:lpstr>
      <vt:lpstr>Presentación de PowerPoint</vt:lpstr>
      <vt:lpstr>Probabilidad de cada suceso</vt:lpstr>
      <vt:lpstr>  </vt:lpstr>
      <vt:lpstr>Dodecafonismo</vt:lpstr>
      <vt:lpstr>Presentación de PowerPoint</vt:lpstr>
      <vt:lpstr>Alban Johannes Berg: Viena 1885 – Viena 1935  Aria “Schliesse mir die Augen beide” (ciérrame los ojos) </vt:lpstr>
      <vt:lpstr>Presentación de PowerPoint</vt:lpstr>
      <vt:lpstr>Referencias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MATEMÁTICAS EN LAS PARTITURAS MUSICALES</dc:title>
  <dc:creator>Angel</dc:creator>
  <cp:lastModifiedBy>profesor</cp:lastModifiedBy>
  <cp:revision>101</cp:revision>
  <dcterms:created xsi:type="dcterms:W3CDTF">2016-02-26T22:58:27Z</dcterms:created>
  <dcterms:modified xsi:type="dcterms:W3CDTF">2016-04-13T21:40:44Z</dcterms:modified>
</cp:coreProperties>
</file>